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6"/>
  </p:notesMasterIdLst>
  <p:handoutMasterIdLst>
    <p:handoutMasterId r:id="rId7"/>
  </p:handoutMasterIdLst>
  <p:sldIdLst>
    <p:sldId id="303" r:id="rId2"/>
    <p:sldId id="540" r:id="rId3"/>
    <p:sldId id="542" r:id="rId4"/>
    <p:sldId id="543" r:id="rId5"/>
  </p:sldIdLst>
  <p:sldSz cx="9144000" cy="5143500" type="screen16x9"/>
  <p:notesSz cx="9144000" cy="6858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9pPr>
  </p:defaultTextStyle>
  <p:extLst>
    <p:ext uri="{521415D9-36F7-43E2-AB2F-B90AF26B5E84}">
      <p14:sectionLst xmlns:p14="http://schemas.microsoft.com/office/powerpoint/2010/main">
        <p14:section name="Default Section" id="{7830CF77-7797-4FBE-B7DE-DE44C40E1441}">
          <p14:sldIdLst>
            <p14:sldId id="303"/>
            <p14:sldId id="540"/>
            <p14:sldId id="542"/>
            <p14:sldId id="54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lanchard, Jeremiah J" initials="BJJ" lastIdx="1" clrIdx="0">
    <p:extLst>
      <p:ext uri="{19B8F6BF-5375-455C-9EA6-DF929625EA0E}">
        <p15:presenceInfo xmlns:p15="http://schemas.microsoft.com/office/powerpoint/2012/main" userId="Blanchard, Jeremiah J" providerId="None"/>
      </p:ext>
    </p:extLst>
  </p:cmAuthor>
  <p:cmAuthor id="2" name="Jeremiah Blanchard" initials="JB" lastIdx="1" clrIdx="1">
    <p:extLst>
      <p:ext uri="{19B8F6BF-5375-455C-9EA6-DF929625EA0E}">
        <p15:presenceInfo xmlns:p15="http://schemas.microsoft.com/office/powerpoint/2012/main" userId="2ce95cd21d8b45f6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clrMru>
    <a:srgbClr val="00FF00"/>
    <a:srgbClr val="00FFFF"/>
    <a:srgbClr val="FF00FF"/>
    <a:srgbClr val="0066FF"/>
    <a:srgbClr val="00CC00"/>
    <a:srgbClr val="404040"/>
    <a:srgbClr val="000000"/>
    <a:srgbClr val="006600"/>
    <a:srgbClr val="568ABA"/>
    <a:srgbClr val="CBD0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92" autoAdjust="0"/>
    <p:restoredTop sz="84355" autoAdjust="0"/>
  </p:normalViewPr>
  <p:slideViewPr>
    <p:cSldViewPr snapToGrid="0" snapToObjects="1">
      <p:cViewPr varScale="1">
        <p:scale>
          <a:sx n="111" d="100"/>
          <a:sy n="111" d="100"/>
        </p:scale>
        <p:origin x="244" y="6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EAC6E28A-33A3-DB4F-9F93-D3B0C6596826}" type="datetimeFigureOut">
              <a:rPr lang="en-US"/>
              <a:pPr>
                <a:defRPr/>
              </a:pPr>
              <a:t>2020-08-18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DC965ECB-F284-854D-818F-5BC971CC7B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4497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0F85DB7A-A5FF-C04A-A4AA-98B39292EA77}" type="datetimeFigureOut">
              <a:rPr lang="en-US"/>
              <a:pPr>
                <a:defRPr/>
              </a:pPr>
              <a:t>2020-08-18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1A60B8F3-4DE0-044E-A0D2-83BDE6C791D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649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???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9107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Example: dot-product helps us identify if two vector are orthogonal, etc.</a:t>
            </a:r>
          </a:p>
          <a:p>
            <a:r>
              <a:rPr lang="en-US" dirty="0"/>
              <a:t>14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9566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can perform operations when 1) dimensions are the same or 2) a dimension is 1. When 1, broadcast is used.</a:t>
            </a:r>
          </a:p>
          <a:p>
            <a:br>
              <a:rPr lang="en-US" dirty="0"/>
            </a:br>
            <a:r>
              <a:rPr lang="en-US" dirty="0"/>
              <a:t>The Ellipsis object (...) is a constant in Python that can be used as a placeholder (in lieu of “pass”). Is also has special meaning in some libraries (e.g., </a:t>
            </a:r>
            <a:r>
              <a:rPr lang="en-US" dirty="0" err="1"/>
              <a:t>numpy</a:t>
            </a:r>
            <a:r>
              <a:rPr lang="en-US" dirty="0"/>
              <a:t> – where it means “fill in stuff here”).</a:t>
            </a:r>
          </a:p>
          <a:p>
            <a:r>
              <a:rPr lang="en-US" dirty="0"/>
              <a:t>8.5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1461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12 min</a:t>
            </a:r>
          </a:p>
          <a:p>
            <a:endParaRPr lang="en-US" dirty="0"/>
          </a:p>
          <a:p>
            <a:r>
              <a:rPr lang="en-US" dirty="0"/>
              <a:t>34.5</a:t>
            </a:r>
          </a:p>
          <a:p>
            <a:r>
              <a:rPr lang="en-US" dirty="0"/>
              <a:t>Maybe add a slide on stats?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3164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1676188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095756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1276722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sp>
        <p:nvSpPr>
          <p:cNvPr id="5" name="TextBox 4"/>
          <p:cNvSpPr txBox="1"/>
          <p:nvPr userDrawn="1"/>
        </p:nvSpPr>
        <p:spPr>
          <a:xfrm>
            <a:off x="786685" y="1042513"/>
            <a:ext cx="2170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latin typeface="Cambria"/>
                <a:cs typeface="Cambria"/>
              </a:rPr>
              <a:t>DEPARTMENT OR UNIT NAME.</a:t>
            </a:r>
            <a:r>
              <a:rPr lang="en-US" sz="1200" b="0" i="0" baseline="0" dirty="0">
                <a:solidFill>
                  <a:schemeClr val="bg1"/>
                </a:solidFill>
                <a:latin typeface="Cambria"/>
                <a:cs typeface="Cambria"/>
              </a:rPr>
              <a:t> DELETE FROM MASTER SLIDE IF N/A</a:t>
            </a:r>
            <a:endParaRPr lang="en-US" sz="1200" b="0" i="0" dirty="0">
              <a:solidFill>
                <a:schemeClr val="bg1"/>
              </a:solidFill>
              <a:latin typeface="Cambria"/>
              <a:cs typeface="Cambria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2140561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560129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2849426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8574644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25153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7560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/>
          </p:nvPr>
        </p:nvSpPr>
        <p:spPr bwMode="auto">
          <a:xfrm>
            <a:off x="692150" y="1475176"/>
            <a:ext cx="7734300" cy="32555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620803"/>
            <a:ext cx="8564088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3B4BD7A-95A1-4B44-AF40-6512C5E8CA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78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2150" y="1869547"/>
            <a:ext cx="7727950" cy="2810403"/>
          </a:xfrm>
        </p:spPr>
        <p:txBody>
          <a:bodyPr>
            <a:normAutofit/>
          </a:bodyPr>
          <a:lstStyle>
            <a:lvl1pPr>
              <a:defRPr sz="180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227240"/>
            <a:ext cx="8556357" cy="581025"/>
          </a:xfrm>
        </p:spPr>
        <p:txBody>
          <a:bodyPr rtlCol="0">
            <a:noAutofit/>
          </a:bodyPr>
          <a:lstStyle>
            <a:lvl1pPr marL="0" indent="0" algn="ctr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5" y="620803"/>
            <a:ext cx="8560223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3CA7A9-87DA-49F1-BB22-886C168458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8573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3871" y="2310792"/>
            <a:ext cx="3657600" cy="2268251"/>
          </a:xfrm>
        </p:spPr>
        <p:txBody>
          <a:bodyPr>
            <a:normAutofit/>
          </a:bodyPr>
          <a:lstStyle>
            <a:lvl1pPr>
              <a:defRPr sz="180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61308" y="2310792"/>
            <a:ext cx="3657600" cy="2268251"/>
          </a:xfrm>
        </p:spPr>
        <p:txBody>
          <a:bodyPr>
            <a:normAutofit/>
          </a:bodyPr>
          <a:lstStyle>
            <a:lvl1pPr>
              <a:defRPr sz="1800" b="0" i="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3871" y="202840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61308" y="202840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227240"/>
            <a:ext cx="8556357" cy="581025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5" y="620803"/>
            <a:ext cx="8560223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0038F20-CC9D-405A-AFBF-E8F86C9F51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11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B1300D9-494A-0247-AA2A-551E518BA0A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2709" y="1524"/>
            <a:ext cx="9141290" cy="5141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77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10"/>
          <a:srcRect t="-5" b="85"/>
          <a:stretch/>
        </p:blipFill>
        <p:spPr>
          <a:xfrm>
            <a:off x="0" y="0"/>
            <a:ext cx="9144000" cy="5138928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89956" y="1722826"/>
            <a:ext cx="7556500" cy="3108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D8625F-7634-4AF9-A34D-3493E8C020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5F6298-3495-4A05-8EAC-0E99A861C3DA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87" r:id="rId1"/>
    <p:sldLayoutId id="2147484289" r:id="rId2"/>
    <p:sldLayoutId id="2147484286" r:id="rId3"/>
    <p:sldLayoutId id="2147484285" r:id="rId4"/>
    <p:sldLayoutId id="2147484267" r:id="rId5"/>
    <p:sldLayoutId id="2147484269" r:id="rId6"/>
    <p:sldLayoutId id="2147484270" r:id="rId7"/>
    <p:sldLayoutId id="2147484265" r:id="rId8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0" kern="1200">
          <a:solidFill>
            <a:schemeClr val="bg1"/>
          </a:solidFill>
          <a:latin typeface="Arial"/>
          <a:ea typeface="MS PGothic" panose="020B0600070205080204" pitchFamily="34" charset="-128"/>
          <a:cs typeface="Arial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9pPr>
    </p:titleStyle>
    <p:bodyStyle>
      <a:lvl1pPr marL="228600" indent="-228600" algn="l" rtl="0" eaLnBrk="0" fontAlgn="base" hangingPunct="0">
        <a:spcBef>
          <a:spcPts val="20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000"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1pPr>
      <a:lvl2pPr marL="4572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2pPr>
      <a:lvl3pPr marL="6858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3pPr>
      <a:lvl4pPr marL="9144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4pPr>
      <a:lvl5pPr marL="11430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71298" y="1603022"/>
            <a:ext cx="8272702" cy="808067"/>
          </a:xfrm>
        </p:spPr>
        <p:txBody>
          <a:bodyPr/>
          <a:lstStyle/>
          <a:p>
            <a:r>
              <a:rPr lang="en-US" sz="4400" dirty="0"/>
              <a:t>Numerical Computation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>
          <a:xfrm>
            <a:off x="871300" y="2366242"/>
            <a:ext cx="8071417" cy="656892"/>
          </a:xfrm>
        </p:spPr>
        <p:txBody>
          <a:bodyPr/>
          <a:lstStyle/>
          <a:p>
            <a:r>
              <a:rPr lang="en-US" dirty="0"/>
              <a:t>Parallelized, Optimized Vector &amp; Matrix Operations</a:t>
            </a:r>
          </a:p>
        </p:txBody>
      </p:sp>
    </p:spTree>
    <p:extLst>
      <p:ext uri="{BB962C8B-B14F-4D97-AF65-F5344CB8AC3E}">
        <p14:creationId xmlns:p14="http://schemas.microsoft.com/office/powerpoint/2010/main" val="1344156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276C365-E99B-4455-BDD9-FB5DB40296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956" y="1072495"/>
            <a:ext cx="8564088" cy="365126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A “view” can access the same backing data, but a “copy” is a new data set.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0354A5E-BCA8-4E44-A1F1-E7ACD2AA48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465527"/>
            <a:ext cx="8564088" cy="650155"/>
          </a:xfrm>
        </p:spPr>
        <p:txBody>
          <a:bodyPr/>
          <a:lstStyle/>
          <a:p>
            <a:r>
              <a:rPr lang="en-US" dirty="0"/>
              <a:t>Views &amp; Copies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7EAC66-F723-4DBD-BCC8-9D62CF2F7C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346D73-61DC-4450-B667-836B3E899F4A}"/>
              </a:ext>
            </a:extLst>
          </p:cNvPr>
          <p:cNvSpPr txBox="1"/>
          <p:nvPr/>
        </p:nvSpPr>
        <p:spPr>
          <a:xfrm>
            <a:off x="948908" y="1525121"/>
            <a:ext cx="4008408" cy="317009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numpy</a:t>
            </a:r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mat = 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numpy.arange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(6) + 1).reshape((2,3))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ref = mat # reference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view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mat.view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 # view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copy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mat.copy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 # copy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shape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view.reshape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(1,1,6) # reshaping creates a view!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equal = mat == view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print("mat\n---\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n%s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\n" % mat)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print("shape:\t\t\t", shape)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print("ref is mat:\t\t", ref is mat)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print("view is mat:\t\t", view is mat)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print("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view.base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is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mat.base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:\t",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view.base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is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mat.base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print("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copy.base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is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mat.base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:\t",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copy.base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is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mat.base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print("\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nmat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== view\n-----------\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n%s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" % (equal))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shape[0][0][2] = 10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print("\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nnew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mat\n-------\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n%s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" % mat)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9B7001-524F-4339-AE0F-BFF2CC8472BD}"/>
              </a:ext>
            </a:extLst>
          </p:cNvPr>
          <p:cNvSpPr txBox="1"/>
          <p:nvPr/>
        </p:nvSpPr>
        <p:spPr>
          <a:xfrm>
            <a:off x="5152843" y="1524264"/>
            <a:ext cx="3042249" cy="317009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mat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---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[[1 2 3]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[4 5 6]]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shape:                  [[[ 1 2 3 4 5 6]]]</a:t>
            </a:r>
            <a:endParaRPr lang="pt-BR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pt-BR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ref is mat:             True</a:t>
            </a:r>
          </a:p>
          <a:p>
            <a:r>
              <a:rPr lang="pt-BR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view is mat:            False</a:t>
            </a:r>
          </a:p>
          <a:p>
            <a:r>
              <a:rPr lang="pt-BR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view.base is mat.base:  True</a:t>
            </a:r>
          </a:p>
          <a:p>
            <a:r>
              <a:rPr lang="pt-BR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copy.base is mat.base:  False</a:t>
            </a:r>
          </a:p>
          <a:p>
            <a:endParaRPr lang="pt-BR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pt-BR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mat == view</a:t>
            </a:r>
          </a:p>
          <a:p>
            <a:r>
              <a:rPr lang="pt-BR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-----------</a:t>
            </a:r>
          </a:p>
          <a:p>
            <a:r>
              <a:rPr lang="pt-BR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[[ True  True  True]</a:t>
            </a:r>
          </a:p>
          <a:p>
            <a:r>
              <a:rPr lang="pt-BR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[ True  True  True]]</a:t>
            </a:r>
          </a:p>
          <a:p>
            <a:endParaRPr lang="pt-BR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new mat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-------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[[ 1  2 10]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[ 4  5  6]]</a:t>
            </a:r>
          </a:p>
        </p:txBody>
      </p:sp>
    </p:spTree>
    <p:extLst>
      <p:ext uri="{BB962C8B-B14F-4D97-AF65-F5344CB8AC3E}">
        <p14:creationId xmlns:p14="http://schemas.microsoft.com/office/powerpoint/2010/main" val="1221923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6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6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276C365-E99B-4455-BDD9-FB5DB40296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956" y="991981"/>
            <a:ext cx="8564088" cy="365126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err="1"/>
              <a:t>Numpy</a:t>
            </a:r>
            <a:r>
              <a:rPr lang="en-US" dirty="0"/>
              <a:t> allows unique and flexible indexing compared to “stock” Python.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0354A5E-BCA8-4E44-A1F1-E7ACD2AA48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454025"/>
            <a:ext cx="8564088" cy="650155"/>
          </a:xfrm>
        </p:spPr>
        <p:txBody>
          <a:bodyPr/>
          <a:lstStyle/>
          <a:p>
            <a:r>
              <a:rPr lang="en-US" dirty="0"/>
              <a:t>Indexing Magic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7EAC66-F723-4DBD-BCC8-9D62CF2F7C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346D73-61DC-4450-B667-836B3E899F4A}"/>
              </a:ext>
            </a:extLst>
          </p:cNvPr>
          <p:cNvSpPr txBox="1"/>
          <p:nvPr/>
        </p:nvSpPr>
        <p:spPr>
          <a:xfrm>
            <a:off x="1667772" y="1448283"/>
            <a:ext cx="3957115" cy="3477875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from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numpy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 import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arange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array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mat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arange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(1,7).reshape(2,3)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truth = array([[True, True, False]] * 2)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print("mat\n---\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n%s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\n" % mat)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print("truth\n-----\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n%s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\n" % truth)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subset = mat[truth].reshape(2,2) # Copied values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print("subset:  [%s %s]" % tuple(subset))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shaped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mat.ravel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 # View of the data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print("shaped: ", shaped)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indexed = shaped[subset] # Copied values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print("indexed: [%s %s]" % tuple(indexed))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shaped[3:] = 7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print("\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nnew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mat\n-------\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n%s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\n" % mat)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print("mat[0]\t –", mat[0], "\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nmat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[0,...] –", mat[0,:])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print("mat[0,:]\t –", mat[0,:], "\n")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9B7001-524F-4339-AE0F-BFF2CC8472BD}"/>
              </a:ext>
            </a:extLst>
          </p:cNvPr>
          <p:cNvSpPr txBox="1"/>
          <p:nvPr/>
        </p:nvSpPr>
        <p:spPr>
          <a:xfrm>
            <a:off x="5727222" y="1448282"/>
            <a:ext cx="1749006" cy="3477875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fi-FI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mat</a:t>
            </a:r>
          </a:p>
          <a:p>
            <a:r>
              <a:rPr lang="fi-FI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---</a:t>
            </a:r>
          </a:p>
          <a:p>
            <a:r>
              <a:rPr lang="fi-FI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[[1 2 3]</a:t>
            </a:r>
          </a:p>
          <a:p>
            <a:r>
              <a:rPr lang="fi-FI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[4 5 6]]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truth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-----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[[ True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True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False]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[ True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True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False]]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subset:  [[1 2] [4 5]]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shaped:  [1 2 3 4 5 6]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indexed: [[2 3] [5 6]]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new mat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-------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[[1 2 3]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[7 7 7]]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fi-FI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mat[0]     – [1 2 3]</a:t>
            </a:r>
          </a:p>
          <a:p>
            <a:r>
              <a:rPr lang="fi-FI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mat[0,...] – [1 2 3]</a:t>
            </a:r>
          </a:p>
          <a:p>
            <a:r>
              <a:rPr lang="fi-FI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mat[0,:]   – [1 2 3]</a:t>
            </a:r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9632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6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6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6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276C365-E99B-4455-BDD9-FB5DB40296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956" y="934471"/>
            <a:ext cx="8564088" cy="365126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We can represent and work with polynomials in </a:t>
            </a:r>
            <a:r>
              <a:rPr lang="en-US" dirty="0" err="1"/>
              <a:t>Numpy</a:t>
            </a:r>
            <a:r>
              <a:rPr lang="en-US" dirty="0"/>
              <a:t>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0354A5E-BCA8-4E44-A1F1-E7ACD2AA48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408017"/>
            <a:ext cx="8564088" cy="650155"/>
          </a:xfrm>
        </p:spPr>
        <p:txBody>
          <a:bodyPr/>
          <a:lstStyle/>
          <a:p>
            <a:r>
              <a:rPr lang="en-US" dirty="0"/>
              <a:t>Polynomials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7EAC66-F723-4DBD-BCC8-9D62CF2F7C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346D73-61DC-4450-B667-836B3E899F4A}"/>
              </a:ext>
            </a:extLst>
          </p:cNvPr>
          <p:cNvSpPr txBox="1"/>
          <p:nvPr/>
        </p:nvSpPr>
        <p:spPr>
          <a:xfrm>
            <a:off x="678272" y="1311099"/>
            <a:ext cx="3952295" cy="3477875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from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numpy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import array</a:t>
            </a:r>
            <a:endParaRPr lang="en-US" sz="1000" dirty="0">
              <a:solidFill>
                <a:srgbClr val="00FFFF"/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from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numpy.polynomial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 import 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Polynomial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 = Polynomial([1,2,3]) # 3x^2 + 2x + 1 – lowest 1st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print("p:            ", p)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print("x = 1:        ", p(1))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print("x = 2,3:      ", p(array([2,3])))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print("\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p / 2:    ", h := p / 2)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print("q = p * 0.25: ", q := p * 0.25)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print("h - q:        ", h - q)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print("h + q:        ", h + q)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print("h * q:        ", h * q)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print("h // q:       ", h // q)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print("h % q:        ", h % q)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print("\np + 2:        ", p + 2)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print("p - [5,1]:    ", p - [5,1])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print("p(p):         ", p(p))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print("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p.integ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():    ",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p.integ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print("\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np.roots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()\n---------\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n%s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\n" %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p.roots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print("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fromroots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([2,3]):",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Polynomial.fromroots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([2,3]))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9B7001-524F-4339-AE0F-BFF2CC8472BD}"/>
              </a:ext>
            </a:extLst>
          </p:cNvPr>
          <p:cNvSpPr txBox="1"/>
          <p:nvPr/>
        </p:nvSpPr>
        <p:spPr>
          <a:xfrm>
            <a:off x="4687357" y="1311099"/>
            <a:ext cx="3778371" cy="3477875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p:             poly([1. 2. 3.])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x = 1:         6.0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x = 2,3:       [17. 34.]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h = p / 2:     poly([0.5 1.  1.5])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q = p * 0.25:  poly([0.25 0.5  0.75])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h - q:         poly([0.25 0.5  0.75])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h + q:         poly([0.75 1.5  2.25])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h * q:         poly([0.125 0.5   1.25  1.5   1.125])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h // q:        poly([2.])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h % q:         poly([0.])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 + 2:         poly([3. 2. 3.])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 - [5,1]:     poly([-4.  1.  3.])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p(p):          poly([ 6. 16. 36. 36. 27.])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p.integ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():     poly([0. 1. 1. 1.])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p.roots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---------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[-0.33333333-0.47140452j -0.33333333+0.47140452j]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fromroots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([2,3]): poly([ 6. -5.  1.])</a:t>
            </a:r>
          </a:p>
        </p:txBody>
      </p:sp>
    </p:spTree>
    <p:extLst>
      <p:ext uri="{BB962C8B-B14F-4D97-AF65-F5344CB8AC3E}">
        <p14:creationId xmlns:p14="http://schemas.microsoft.com/office/powerpoint/2010/main" val="581659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5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6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6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6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theme/theme1.xml><?xml version="1.0" encoding="utf-8"?>
<a:theme xmlns:a="http://schemas.openxmlformats.org/drawingml/2006/main" name="PNE Theme Slide Deck">
  <a:themeElements>
    <a:clrScheme name="Custom 7">
      <a:dk1>
        <a:sysClr val="windowText" lastClr="000000"/>
      </a:dk1>
      <a:lt1>
        <a:sysClr val="window" lastClr="FFFFFF"/>
      </a:lt1>
      <a:dk2>
        <a:srgbClr val="000C3E"/>
      </a:dk2>
      <a:lt2>
        <a:srgbClr val="6C9AC3"/>
      </a:lt2>
      <a:accent1>
        <a:srgbClr val="00529B"/>
      </a:accent1>
      <a:accent2>
        <a:srgbClr val="00529B"/>
      </a:accent2>
      <a:accent3>
        <a:srgbClr val="E17F35"/>
      </a:accent3>
      <a:accent4>
        <a:srgbClr val="FF462C"/>
      </a:accent4>
      <a:accent5>
        <a:srgbClr val="FF462C"/>
      </a:accent5>
      <a:accent6>
        <a:srgbClr val="6C9AC3"/>
      </a:accent6>
      <a:hlink>
        <a:srgbClr val="FF462C"/>
      </a:hlink>
      <a:folHlink>
        <a:srgbClr val="FF7F35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57754</TotalTime>
  <Words>1124</Words>
  <Application>Microsoft Office PowerPoint</Application>
  <PresentationFormat>On-screen Show (16:9)</PresentationFormat>
  <Paragraphs>153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Arial</vt:lpstr>
      <vt:lpstr>Calibri</vt:lpstr>
      <vt:lpstr>Cambria</vt:lpstr>
      <vt:lpstr>Consolas</vt:lpstr>
      <vt:lpstr>Rockwell</vt:lpstr>
      <vt:lpstr>Wingdings</vt:lpstr>
      <vt:lpstr>PNE Theme Slide Deck</vt:lpstr>
      <vt:lpstr>Numerical Computation</vt:lpstr>
      <vt:lpstr>Views &amp; Copies</vt:lpstr>
      <vt:lpstr>Indexing Magic</vt:lpstr>
      <vt:lpstr>Polynomials</vt:lpstr>
    </vt:vector>
  </TitlesOfParts>
  <Company>UF College of Engineering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College Performance Data</dc:title>
  <dc:creator>Cocherell,Teresa D</dc:creator>
  <cp:lastModifiedBy>Jeremiah Blanchard</cp:lastModifiedBy>
  <cp:revision>1316</cp:revision>
  <cp:lastPrinted>2014-01-31T19:29:42Z</cp:lastPrinted>
  <dcterms:created xsi:type="dcterms:W3CDTF">2013-09-18T13:46:37Z</dcterms:created>
  <dcterms:modified xsi:type="dcterms:W3CDTF">2020-08-18T14:36:41Z</dcterms:modified>
</cp:coreProperties>
</file>